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6"/>
  </p:notesMasterIdLst>
  <p:handoutMasterIdLst>
    <p:handoutMasterId r:id="rId17"/>
  </p:handoutMasterIdLst>
  <p:sldIdLst>
    <p:sldId id="376" r:id="rId5"/>
    <p:sldId id="389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6" r:id="rId14"/>
    <p:sldId id="3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8/21/2023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5072110" cy="2579052"/>
          </a:xfrm>
        </p:spPr>
        <p:txBody>
          <a:bodyPr/>
          <a:lstStyle/>
          <a:p>
            <a:r>
              <a:rPr lang="en-US" dirty="0"/>
              <a:t>Introduction to Data Analytics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Krunal Kshirsagar </a:t>
            </a:r>
          </a:p>
        </p:txBody>
      </p:sp>
      <p:pic>
        <p:nvPicPr>
          <p:cNvPr id="82" name="Picture Placeholder 81" descr="A person standing in a hallway with a computer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42" r="1742"/>
          <a:stretch/>
        </p:blipFill>
        <p:spPr>
          <a:xfrm>
            <a:off x="0" y="-2235"/>
            <a:ext cx="5840730" cy="6862275"/>
          </a:xfr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9274" y="3373515"/>
            <a:ext cx="4323426" cy="1008926"/>
          </a:xfrm>
        </p:spPr>
        <p:txBody>
          <a:bodyPr/>
          <a:lstStyle/>
          <a:p>
            <a:r>
              <a:rPr lang="en-US" dirty="0"/>
              <a:t>21-08-2023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26" name="Picture 2" descr="EdYoda Digital University">
            <a:extLst>
              <a:ext uri="{FF2B5EF4-FFF2-40B4-BE49-F238E27FC236}">
                <a16:creationId xmlns:a16="http://schemas.microsoft.com/office/drawing/2014/main" id="{2B71ED4B-5FFD-8F64-27CF-93041DFE7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86" y="4932276"/>
            <a:ext cx="2923397" cy="11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C786-DACF-D63D-553F-4EDB8E95A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o1.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 of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o3.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5E134-360B-2943-34EC-C57477A8C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data analysis 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E7CD20-3130-C2BD-2379-6EB766F55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o4.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7F6B17-F299-A158-A26D-47FCD7A197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Roles and responsibilities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C4E845-9A78-36A5-60F3-A22DFD938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o5.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5FE4BA-08C1-FBA0-844E-67EA006290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1F1A9E4-E5AF-CFC4-5964-52D6A1A17820}"/>
              </a:ext>
            </a:extLst>
          </p:cNvPr>
          <p:cNvSpPr txBox="1">
            <a:spLocks/>
          </p:cNvSpPr>
          <p:nvPr/>
        </p:nvSpPr>
        <p:spPr>
          <a:xfrm>
            <a:off x="854740" y="2375331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o2.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32B50E0-BB89-325D-7635-BB12064A8582}"/>
              </a:ext>
            </a:extLst>
          </p:cNvPr>
          <p:cNvSpPr txBox="1">
            <a:spLocks/>
          </p:cNvSpPr>
          <p:nvPr/>
        </p:nvSpPr>
        <p:spPr>
          <a:xfrm>
            <a:off x="1612881" y="2282879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BC5CF27-FE67-C833-B097-F79E40F0468D}"/>
              </a:ext>
            </a:extLst>
          </p:cNvPr>
          <p:cNvSpPr txBox="1">
            <a:spLocks/>
          </p:cNvSpPr>
          <p:nvPr/>
        </p:nvSpPr>
        <p:spPr>
          <a:xfrm>
            <a:off x="1612881" y="2383761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Difference between roles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8ED87BB-C40B-8ABC-581A-C967A2BA6ACC}"/>
              </a:ext>
            </a:extLst>
          </p:cNvPr>
          <p:cNvSpPr txBox="1">
            <a:spLocks/>
          </p:cNvSpPr>
          <p:nvPr/>
        </p:nvSpPr>
        <p:spPr>
          <a:xfrm>
            <a:off x="766815" y="4927364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o6.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A5B3E6C-0F81-F150-69AE-F6413FD9FD52}"/>
              </a:ext>
            </a:extLst>
          </p:cNvPr>
          <p:cNvSpPr txBox="1">
            <a:spLocks/>
          </p:cNvSpPr>
          <p:nvPr/>
        </p:nvSpPr>
        <p:spPr>
          <a:xfrm>
            <a:off x="1585952" y="4932455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Difference between tools</a:t>
            </a:r>
          </a:p>
        </p:txBody>
      </p:sp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2468" y="2462988"/>
            <a:ext cx="4786877" cy="1518315"/>
          </a:xfrm>
        </p:spPr>
        <p:txBody>
          <a:bodyPr/>
          <a:lstStyle/>
          <a:p>
            <a:r>
              <a:rPr lang="en-US" dirty="0"/>
              <a:t>Thanks!!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IN" dirty="0"/>
              <a:t>My Introduction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C786-DACF-D63D-553F-4EDB8E95A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522" y="2066720"/>
            <a:ext cx="788639" cy="533400"/>
          </a:xfrm>
        </p:spPr>
        <p:txBody>
          <a:bodyPr/>
          <a:lstStyle/>
          <a:p>
            <a:r>
              <a:rPr lang="en-US" dirty="0"/>
              <a:t>o1.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3659" y="2066720"/>
            <a:ext cx="5885179" cy="533400"/>
          </a:xfrm>
        </p:spPr>
        <p:txBody>
          <a:bodyPr/>
          <a:lstStyle/>
          <a:p>
            <a:r>
              <a:rPr lang="en-IN" dirty="0"/>
              <a:t>Engineering from Govt college Jalgaon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880F1A-5BCC-F84F-3EED-7FA660DEB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22" y="2695276"/>
            <a:ext cx="788639" cy="533400"/>
          </a:xfrm>
        </p:spPr>
        <p:txBody>
          <a:bodyPr/>
          <a:lstStyle/>
          <a:p>
            <a:r>
              <a:rPr lang="en-US" dirty="0"/>
              <a:t>o2.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9475A-A652-4BB2-F82D-18D978C39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53659" y="2695276"/>
            <a:ext cx="5885179" cy="533400"/>
          </a:xfrm>
        </p:spPr>
        <p:txBody>
          <a:bodyPr/>
          <a:lstStyle/>
          <a:p>
            <a:r>
              <a:rPr lang="en-IN" dirty="0"/>
              <a:t>2.5 years at TCS as SE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522" y="3324150"/>
            <a:ext cx="788639" cy="533400"/>
          </a:xfrm>
        </p:spPr>
        <p:txBody>
          <a:bodyPr/>
          <a:lstStyle/>
          <a:p>
            <a:r>
              <a:rPr lang="en-US" dirty="0"/>
              <a:t>o3.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5E134-360B-2943-34EC-C57477A8C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53659" y="3326854"/>
            <a:ext cx="5885179" cy="533400"/>
          </a:xfrm>
        </p:spPr>
        <p:txBody>
          <a:bodyPr/>
          <a:lstStyle/>
          <a:p>
            <a:r>
              <a:rPr lang="en-IN" dirty="0"/>
              <a:t>MBA in Business Analytics from IIT Kanpur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E7CD20-3130-C2BD-2379-6EB766F55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22" y="3953024"/>
            <a:ext cx="788639" cy="533400"/>
          </a:xfrm>
        </p:spPr>
        <p:txBody>
          <a:bodyPr/>
          <a:lstStyle/>
          <a:p>
            <a:r>
              <a:rPr lang="en-US" dirty="0"/>
              <a:t>o4.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7F6B17-F299-A158-A26D-47FCD7A197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3659" y="3955410"/>
            <a:ext cx="5885179" cy="533400"/>
          </a:xfrm>
        </p:spPr>
        <p:txBody>
          <a:bodyPr/>
          <a:lstStyle/>
          <a:p>
            <a:r>
              <a:rPr lang="en-IN" dirty="0"/>
              <a:t>Currently working as Analytics Consultant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541" y="715654"/>
            <a:ext cx="4786877" cy="1518315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Importance of data analysis in today's world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5708" y="3348616"/>
            <a:ext cx="4786876" cy="3388085"/>
          </a:xfrm>
        </p:spPr>
        <p:txBody>
          <a:bodyPr>
            <a:normAutofit/>
          </a:bodyPr>
          <a:lstStyle/>
          <a:p>
            <a:r>
              <a:rPr lang="en-US" dirty="0"/>
              <a:t>Basic concepts</a:t>
            </a:r>
          </a:p>
          <a:p>
            <a:r>
              <a:rPr lang="en-US" dirty="0"/>
              <a:t>Enhancing the performance of the company</a:t>
            </a:r>
          </a:p>
          <a:p>
            <a:r>
              <a:rPr lang="en-US" dirty="0"/>
              <a:t>insights to  help in decision making</a:t>
            </a:r>
          </a:p>
          <a:p>
            <a:r>
              <a:rPr lang="en-US" dirty="0"/>
              <a:t>To make a good ML model </a:t>
            </a:r>
          </a:p>
          <a:p>
            <a:r>
              <a:rPr lang="en-US" dirty="0"/>
              <a:t>Data analysis to enhance the quality of data</a:t>
            </a:r>
          </a:p>
          <a:p>
            <a:r>
              <a:rPr lang="en-US" dirty="0"/>
              <a:t>Products improvement</a:t>
            </a:r>
          </a:p>
          <a:p>
            <a:r>
              <a:rPr lang="en-US" dirty="0"/>
              <a:t>Past performance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44656-C527-278D-9B5C-E412C75F3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Let’s Discuss !</a:t>
            </a: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Role and Responsibilities of a Data Analyst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1" y="1968944"/>
            <a:ext cx="6367369" cy="4569016"/>
          </a:xfrm>
        </p:spPr>
        <p:txBody>
          <a:bodyPr>
            <a:noAutofit/>
          </a:bodyPr>
          <a:lstStyle/>
          <a:p>
            <a:r>
              <a:rPr lang="en-US" sz="1800" b="1" dirty="0"/>
              <a:t>Data analysts work with data to extract valuable insights, make informed decisions, and drive business or organizational strategies</a:t>
            </a:r>
          </a:p>
          <a:p>
            <a:r>
              <a:rPr lang="en-US" sz="1800" b="1" dirty="0"/>
              <a:t>Key Responsibilities:</a:t>
            </a:r>
          </a:p>
          <a:p>
            <a:r>
              <a:rPr lang="en-US" sz="1800" dirty="0"/>
              <a:t>Collecting, cleaning, and organizing data</a:t>
            </a:r>
          </a:p>
          <a:p>
            <a:r>
              <a:rPr lang="en-US" sz="1800" dirty="0"/>
              <a:t>Performing data analysis using various tools and techniques</a:t>
            </a:r>
          </a:p>
          <a:p>
            <a:r>
              <a:rPr lang="en-US" sz="1800" dirty="0"/>
              <a:t>Generating insights and actionable recommendations</a:t>
            </a:r>
          </a:p>
          <a:p>
            <a:r>
              <a:rPr lang="en-US" sz="1800" dirty="0"/>
              <a:t>Creating visualizations to communicate findings</a:t>
            </a:r>
          </a:p>
          <a:p>
            <a:r>
              <a:rPr lang="en-US" sz="1800" dirty="0"/>
              <a:t>Collaborating with teams to drive data-driven decisions</a:t>
            </a:r>
          </a:p>
          <a:p>
            <a:endParaRPr lang="en-US" sz="1800" b="1" dirty="0"/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Skills Required for Data Analysts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322" y="2252394"/>
            <a:ext cx="5797518" cy="2532966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Proficiency in programming languages (e.g., Python, R)</a:t>
            </a:r>
          </a:p>
          <a:p>
            <a:r>
              <a:rPr lang="en-US" b="1" dirty="0">
                <a:highlight>
                  <a:srgbClr val="FFFF00"/>
                </a:highlight>
              </a:rPr>
              <a:t>Data visualization tools (e.g., Tableau, Power BI) </a:t>
            </a:r>
          </a:p>
          <a:p>
            <a:r>
              <a:rPr lang="en-US" b="1" dirty="0">
                <a:highlight>
                  <a:srgbClr val="FFFF00"/>
                </a:highlight>
              </a:rPr>
              <a:t>Database querying languages (e.g., SQL) </a:t>
            </a:r>
          </a:p>
          <a:p>
            <a:r>
              <a:rPr lang="en-US" b="1" dirty="0"/>
              <a:t>Statistical analysis – Not exactly mandatory but good to have</a:t>
            </a:r>
          </a:p>
          <a:p>
            <a:r>
              <a:rPr lang="en-US" b="1" dirty="0"/>
              <a:t>Critical thinking and problem-solving skills – Aptitude, English</a:t>
            </a:r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68" y="270880"/>
            <a:ext cx="10040240" cy="138217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Importance of Data Analysis in Decision-Making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352" y="1894376"/>
            <a:ext cx="2847975" cy="3390899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pic>
        <p:nvPicPr>
          <p:cNvPr id="51" name="Picture Placeholder 50" descr="Abacus">
            <a:extLst>
              <a:ext uri="{FF2B5EF4-FFF2-40B4-BE49-F238E27FC236}">
                <a16:creationId xmlns:a16="http://schemas.microsoft.com/office/drawing/2014/main" id="{F1A5F630-1971-68D5-BEDA-6FC11471C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502" b="4502"/>
          <a:stretch/>
        </p:blipFill>
        <p:spPr>
          <a:xfrm>
            <a:off x="2239419" y="2833688"/>
            <a:ext cx="100584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5817" y="3989405"/>
            <a:ext cx="2275880" cy="893763"/>
          </a:xfrm>
        </p:spPr>
        <p:txBody>
          <a:bodyPr/>
          <a:lstStyle/>
          <a:p>
            <a:pPr lvl="0"/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Provides evidence-based insights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092" y="1894376"/>
            <a:ext cx="2847975" cy="3390899"/>
          </a:xfrm>
        </p:spPr>
        <p:txBody>
          <a:bodyPr/>
          <a:lstStyle/>
          <a:p>
            <a:r>
              <a:rPr lang="en-US" dirty="0"/>
              <a:t>Logic</a:t>
            </a:r>
          </a:p>
        </p:txBody>
      </p:sp>
      <p:pic>
        <p:nvPicPr>
          <p:cNvPr id="53" name="Picture Placeholder 52" descr="3d Glasses">
            <a:extLst>
              <a:ext uri="{FF2B5EF4-FFF2-40B4-BE49-F238E27FC236}">
                <a16:creationId xmlns:a16="http://schemas.microsoft.com/office/drawing/2014/main" id="{6D152620-03B9-AECD-503A-E23309285E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74" b="4574"/>
          <a:stretch/>
        </p:blipFill>
        <p:spPr>
          <a:xfrm>
            <a:off x="5572159" y="2954840"/>
            <a:ext cx="100584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B0AEFB-9FA8-4379-DA69-49759E7260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8557" y="3989404"/>
            <a:ext cx="2275880" cy="893763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Reduces reliance on intuition or gut feeling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5403" y="1894376"/>
            <a:ext cx="2847975" cy="3390899"/>
          </a:xfrm>
        </p:spPr>
        <p:txBody>
          <a:bodyPr/>
          <a:lstStyle/>
          <a:p>
            <a:r>
              <a:rPr lang="en-US" dirty="0"/>
              <a:t>Risk Mgmt.</a:t>
            </a:r>
          </a:p>
        </p:txBody>
      </p:sp>
      <p:pic>
        <p:nvPicPr>
          <p:cNvPr id="55" name="Picture Placeholder 54" descr="Circuit">
            <a:extLst>
              <a:ext uri="{FF2B5EF4-FFF2-40B4-BE49-F238E27FC236}">
                <a16:creationId xmlns:a16="http://schemas.microsoft.com/office/drawing/2014/main" id="{415585AE-96E0-81D6-0A31-2A13ECB768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02" b="4502"/>
          <a:stretch/>
        </p:blipFill>
        <p:spPr>
          <a:xfrm>
            <a:off x="8916470" y="2833688"/>
            <a:ext cx="100584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563BBD-CFF8-BAAA-D1C5-C6AC7B376B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2868" y="3989404"/>
            <a:ext cx="2275880" cy="893763"/>
          </a:xfrm>
        </p:spPr>
        <p:txBody>
          <a:bodyPr/>
          <a:lstStyle/>
          <a:p>
            <a:pPr lvl="0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Enhances efficiency and accuracy of decisions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70F9-17DA-839C-44F9-7397A5EF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Data Analysis Process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B49AB-9182-5EB7-E03A-3E144B8F0E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352" y="1894376"/>
            <a:ext cx="2847975" cy="3390899"/>
          </a:xfrm>
        </p:spPr>
        <p:txBody>
          <a:bodyPr/>
          <a:lstStyle/>
          <a:p>
            <a:r>
              <a:rPr lang="en-US" dirty="0"/>
              <a:t>Define the problem and goals</a:t>
            </a:r>
          </a:p>
          <a:p>
            <a:r>
              <a:rPr lang="en-US" dirty="0"/>
              <a:t>Collect and prepare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D828F9-B330-B117-FF6A-8F0C12444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092" y="1894376"/>
            <a:ext cx="2847975" cy="3390899"/>
          </a:xfrm>
        </p:spPr>
        <p:txBody>
          <a:bodyPr/>
          <a:lstStyle/>
          <a:p>
            <a:r>
              <a:rPr lang="en-US" dirty="0"/>
              <a:t>Explore and analyze the data</a:t>
            </a:r>
          </a:p>
          <a:p>
            <a:r>
              <a:rPr lang="en-US" dirty="0"/>
              <a:t>Interpret the results and draw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6C42F-6E4C-CC8A-0CCC-46E1AAF5C7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5403" y="1894376"/>
            <a:ext cx="2847975" cy="3390899"/>
          </a:xfrm>
        </p:spPr>
        <p:txBody>
          <a:bodyPr/>
          <a:lstStyle/>
          <a:p>
            <a:r>
              <a:rPr lang="en-US" dirty="0"/>
              <a:t>Communicate findings to stakeholders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7039E5-2916-97DA-297D-8FEA442F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Types of Data Analysis – almost 100%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308046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Hindsight – Looking back </a:t>
            </a:r>
          </a:p>
          <a:p>
            <a:r>
              <a:rPr lang="en-US" sz="1800" b="1" dirty="0"/>
              <a:t>Descriptive analysis (summarizing data)</a:t>
            </a:r>
          </a:p>
          <a:p>
            <a:r>
              <a:rPr lang="en-US" sz="1800" b="1" dirty="0"/>
              <a:t>Exploratory analysis (finding patterns) </a:t>
            </a:r>
          </a:p>
          <a:p>
            <a:r>
              <a:rPr lang="en-US" sz="1800" dirty="0"/>
              <a:t>Insight – Present </a:t>
            </a:r>
          </a:p>
          <a:p>
            <a:r>
              <a:rPr lang="en-US" sz="1800" b="1" dirty="0"/>
              <a:t>Inferential analysis (drawing conclusions) </a:t>
            </a:r>
          </a:p>
          <a:p>
            <a:r>
              <a:rPr lang="en-US" sz="1800" dirty="0"/>
              <a:t>Foresight – Looking into the future</a:t>
            </a:r>
          </a:p>
          <a:p>
            <a:r>
              <a:rPr lang="en-US" sz="1800" b="1" dirty="0"/>
              <a:t>Predictive analysis (forecasting trends) </a:t>
            </a:r>
          </a:p>
          <a:p>
            <a:r>
              <a:rPr lang="en-US" sz="1800" b="1" dirty="0"/>
              <a:t>Prescriptive analysis (making recommendations)</a:t>
            </a:r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353962"/>
            <a:ext cx="4786877" cy="983225"/>
          </a:xfrm>
        </p:spPr>
        <p:txBody>
          <a:bodyPr/>
          <a:lstStyle/>
          <a:p>
            <a:r>
              <a:rPr lang="en-US" dirty="0"/>
              <a:t>Case Study Example</a:t>
            </a:r>
          </a:p>
        </p:txBody>
      </p:sp>
      <p:pic>
        <p:nvPicPr>
          <p:cNvPr id="7" name="Picture Placeholder 6" descr="A close up of a circuit board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94" r="1194"/>
          <a:stretch/>
        </p:blipFill>
        <p:spPr>
          <a:xfrm>
            <a:off x="0" y="-2235"/>
            <a:ext cx="5840730" cy="6862275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8F44E43-BD27-EF72-1581-53AA4AF31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99788" y="1810139"/>
            <a:ext cx="4895525" cy="44320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Define the problem (e.g., analyzing Health Insurance Policy Customers)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Time series analysis – Stock market data, weather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Collect relevant data (customer demographics, purchase history)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Analyze data for patterns and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Identify reasons for 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Present actionable recommendations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208</TotalTime>
  <Words>406</Words>
  <Application>Microsoft Office PowerPoint</Application>
  <PresentationFormat>Widescreen</PresentationFormat>
  <Paragraphs>87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Book Antiqua</vt:lpstr>
      <vt:lpstr>Calibri</vt:lpstr>
      <vt:lpstr>Century Gothic</vt:lpstr>
      <vt:lpstr>Courier New</vt:lpstr>
      <vt:lpstr>Söhne</vt:lpstr>
      <vt:lpstr>Custom</vt:lpstr>
      <vt:lpstr>Introduction to Data Analytics</vt:lpstr>
      <vt:lpstr>My Introduction</vt:lpstr>
      <vt:lpstr>Importance of data analysis in today's world</vt:lpstr>
      <vt:lpstr>Role and Responsibilities of a Data Analyst</vt:lpstr>
      <vt:lpstr>Skills Required for Data Analysts</vt:lpstr>
      <vt:lpstr>Importance of Data Analysis in Decision-Making</vt:lpstr>
      <vt:lpstr>Data Analysis Process Overview</vt:lpstr>
      <vt:lpstr>Types of Data Analysis – almost 100%</vt:lpstr>
      <vt:lpstr>Case Study Example</vt:lpstr>
      <vt:lpstr>Conclusion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Analysis</dc:title>
  <dc:creator>Krunal Kshirsagar</dc:creator>
  <cp:lastModifiedBy>Krunal Kshirsagar</cp:lastModifiedBy>
  <cp:revision>71</cp:revision>
  <dcterms:created xsi:type="dcterms:W3CDTF">2023-08-21T05:16:47Z</dcterms:created>
  <dcterms:modified xsi:type="dcterms:W3CDTF">2023-08-21T16:04:26Z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